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45" r:id="rId2"/>
    <p:sldId id="363" r:id="rId3"/>
    <p:sldId id="383" r:id="rId4"/>
    <p:sldId id="381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F497D"/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113" autoAdjust="0"/>
    <p:restoredTop sz="95721" autoAdjust="0"/>
  </p:normalViewPr>
  <p:slideViewPr>
    <p:cSldViewPr showGuides="1">
      <p:cViewPr>
        <p:scale>
          <a:sx n="100" d="100"/>
          <a:sy n="100" d="100"/>
        </p:scale>
        <p:origin x="-1056" y="1122"/>
      </p:cViewPr>
      <p:guideLst>
        <p:guide orient="horz" pos="2160"/>
        <p:guide pos="192"/>
      </p:guideLst>
    </p:cSldViewPr>
  </p:slideViewPr>
  <p:outlineViewPr>
    <p:cViewPr>
      <p:scale>
        <a:sx n="33" d="100"/>
        <a:sy n="33" d="100"/>
      </p:scale>
      <p:origin x="0" y="7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2503F-74E7-46CA-AC86-E6B803611934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F934B-168C-4E63-8885-25C63B00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7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020" y="4648200"/>
            <a:ext cx="7365380" cy="990601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715001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1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88020" y="1981200"/>
            <a:ext cx="7365380" cy="12954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Transition Slide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19200" y="37338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Transition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17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09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426" y="1447800"/>
            <a:ext cx="8004174" cy="2307183"/>
          </a:xfr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lang="en-US" sz="4000" b="0" cap="none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86213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236538" indent="-236538" algn="ctr">
              <a:buNone/>
              <a:defRPr lang="en-US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 algn="ctr">
              <a:spcBef>
                <a:spcPct val="20000"/>
              </a:spcBef>
              <a:buClr>
                <a:srgbClr val="C00000"/>
              </a:buClr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75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034" y="1295400"/>
            <a:ext cx="4282966" cy="5029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029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34966"/>
            <a:ext cx="8610600" cy="639762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200" b="0" i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" y="1906260"/>
            <a:ext cx="8610600" cy="4373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4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34966"/>
            <a:ext cx="4267200" cy="639762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200" b="0" i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" y="1906260"/>
            <a:ext cx="4267200" cy="4373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25" y="1234966"/>
            <a:ext cx="4268876" cy="639762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200" b="0" i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8825" y="1906260"/>
            <a:ext cx="4268876" cy="4373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1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" y="6400800"/>
            <a:ext cx="2209800" cy="2889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6"/>
                </a:solidFill>
              </a:defRPr>
            </a:lvl1pPr>
          </a:lstStyle>
          <a:p>
            <a:fld id="{5CCFB948-DD57-4D27-ADD1-6A7D2658C709}" type="datetimeFigureOut">
              <a:rPr lang="en-US" smtClean="0"/>
              <a:pPr/>
              <a:t>10/19/2015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1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553200" cy="8250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lvl="0" algn="l">
              <a:lnSpc>
                <a:spcPct val="85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034" y="1295400"/>
            <a:ext cx="8550166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228600" y="6584796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5D26C13-F0D3-47ED-963B-8C497237818C}" type="slidenum">
              <a:rPr lang="en-US" sz="9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 userDrawn="1"/>
        </p:nvSpPr>
        <p:spPr bwMode="auto">
          <a:xfrm>
            <a:off x="479503" y="6584795"/>
            <a:ext cx="6553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Boston Scientific Confidential -- For Internal Use Only.  Do Not Copy, Display or Distribute Externally </a:t>
            </a:r>
          </a:p>
        </p:txBody>
      </p:sp>
    </p:spTree>
    <p:extLst>
      <p:ext uri="{BB962C8B-B14F-4D97-AF65-F5344CB8AC3E}">
        <p14:creationId xmlns:p14="http://schemas.microsoft.com/office/powerpoint/2010/main" val="91738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60" r:id="rId7"/>
    <p:sldLayoutId id="2147483654" r:id="rId8"/>
    <p:sldLayoutId id="2147483655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2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236538" indent="-236538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•"/>
        <a:defRPr sz="2000" kern="1200">
          <a:solidFill>
            <a:srgbClr val="1F497D"/>
          </a:solidFill>
          <a:latin typeface="+mn-lt"/>
          <a:ea typeface="+mn-ea"/>
          <a:cs typeface="+mn-cs"/>
        </a:defRPr>
      </a:lvl1pPr>
      <a:lvl2pPr marL="693738" indent="-236538" algn="l" defTabSz="914400" rtl="0" eaLnBrk="1" latinLnBrk="0" hangingPunct="1">
        <a:lnSpc>
          <a:spcPct val="85000"/>
        </a:lnSpc>
        <a:spcBef>
          <a:spcPct val="20000"/>
        </a:spcBef>
        <a:buFont typeface="Arial" pitchFamily="34" charset="0"/>
        <a:buChar char="–"/>
        <a:defRPr sz="1800" kern="1200">
          <a:solidFill>
            <a:srgbClr val="1F497D"/>
          </a:solidFill>
          <a:latin typeface="+mn-lt"/>
          <a:ea typeface="+mn-ea"/>
          <a:cs typeface="+mn-cs"/>
        </a:defRPr>
      </a:lvl2pPr>
      <a:lvl3pPr marL="1087438" indent="-173038" algn="l" defTabSz="914400" rtl="0" eaLnBrk="1" latinLnBrk="0" hangingPunct="1">
        <a:lnSpc>
          <a:spcPct val="85000"/>
        </a:lnSpc>
        <a:spcBef>
          <a:spcPct val="20000"/>
        </a:spcBef>
        <a:buFont typeface="Arial" pitchFamily="34" charset="0"/>
        <a:buChar char="•"/>
        <a:defRPr sz="1600" kern="1200">
          <a:solidFill>
            <a:srgbClr val="1F497D"/>
          </a:solidFill>
          <a:latin typeface="+mn-lt"/>
          <a:ea typeface="+mn-ea"/>
          <a:cs typeface="+mn-cs"/>
        </a:defRPr>
      </a:lvl3pPr>
      <a:lvl4pPr marL="1544638" indent="-173038" algn="l" defTabSz="914400" rtl="0" eaLnBrk="1" latinLnBrk="0" hangingPunct="1">
        <a:lnSpc>
          <a:spcPct val="85000"/>
        </a:lnSpc>
        <a:spcBef>
          <a:spcPct val="20000"/>
        </a:spcBef>
        <a:buFont typeface="Arial" pitchFamily="34" charset="0"/>
        <a:buChar char="–"/>
        <a:defRPr sz="1400" kern="1200">
          <a:solidFill>
            <a:srgbClr val="1F497D"/>
          </a:solidFill>
          <a:latin typeface="+mn-lt"/>
          <a:ea typeface="+mn-ea"/>
          <a:cs typeface="+mn-cs"/>
        </a:defRPr>
      </a:lvl4pPr>
      <a:lvl5pPr marL="2001838" indent="-173038" algn="l" defTabSz="914400" rtl="0" eaLnBrk="1" latinLnBrk="0" hangingPunct="1">
        <a:lnSpc>
          <a:spcPct val="85000"/>
        </a:lnSpc>
        <a:spcBef>
          <a:spcPct val="20000"/>
        </a:spcBef>
        <a:buFont typeface="Arial" pitchFamily="34" charset="0"/>
        <a:buChar char="»"/>
        <a:defRPr sz="1400" kern="1200">
          <a:solidFill>
            <a:srgbClr val="1F497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020" y="4419600"/>
            <a:ext cx="7365380" cy="9906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Slides</a:t>
            </a:r>
            <a:br>
              <a:rPr lang="en-US" dirty="0" smtClean="0"/>
            </a:br>
            <a:r>
              <a:rPr lang="en-US" dirty="0" smtClean="0"/>
              <a:t>For New Design PPT Design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23,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228600"/>
            <a:ext cx="6553200" cy="7478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 Survey Design</a:t>
            </a:r>
            <a:r>
              <a:rPr lang="en-US" dirty="0"/>
              <a:t/>
            </a:r>
            <a:br>
              <a:rPr lang="en-US" dirty="0"/>
            </a:br>
            <a:r>
              <a:rPr lang="en-US" sz="2700" i="1" dirty="0">
                <a:solidFill>
                  <a:srgbClr val="00B0F0"/>
                </a:solidFill>
              </a:rPr>
              <a:t>S</a:t>
            </a:r>
            <a:r>
              <a:rPr lang="en-US" sz="2700" i="1" dirty="0" smtClean="0">
                <a:solidFill>
                  <a:srgbClr val="00B0F0"/>
                </a:solidFill>
              </a:rPr>
              <a:t>urvey Questions </a:t>
            </a:r>
            <a:endParaRPr lang="en-US" sz="2700" i="1" dirty="0">
              <a:solidFill>
                <a:srgbClr val="00B0F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1143000"/>
            <a:ext cx="8382000" cy="206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14 (7 Europe, 1 Japan, 6 US)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5 Different designs (2 baseline sizes, 3 new opening mechanism)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Ranking scale (1-5):  Poor (1) – </a:t>
            </a:r>
            <a:r>
              <a:rPr lang="en-US" sz="1600" dirty="0"/>
              <a:t>to –  </a:t>
            </a:r>
            <a:r>
              <a:rPr lang="en-US" sz="1600" dirty="0" smtClean="0"/>
              <a:t>Desirable (5)</a:t>
            </a:r>
            <a:endParaRPr lang="en-US" sz="1600" b="1" dirty="0" smtClean="0"/>
          </a:p>
          <a:p>
            <a:pPr>
              <a:spcBef>
                <a:spcPts val="300"/>
              </a:spcBef>
            </a:pPr>
            <a:r>
              <a:rPr lang="en-US" sz="1600" b="1" dirty="0" smtClean="0"/>
              <a:t>Two </a:t>
            </a:r>
            <a:r>
              <a:rPr lang="en-US" sz="1600" b="1" dirty="0"/>
              <a:t>Objectives</a:t>
            </a:r>
          </a:p>
          <a:p>
            <a:pPr marL="285750" indent="-285750" defTabSz="117475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     If standard structure, which size?</a:t>
            </a:r>
          </a:p>
          <a:p>
            <a:pPr marL="285750" indent="-285750" defTabSz="117475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     If different structure, which opening mechanism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845083"/>
              </p:ext>
            </p:extLst>
          </p:nvPr>
        </p:nvGraphicFramePr>
        <p:xfrm>
          <a:off x="762000" y="3276600"/>
          <a:ext cx="6934200" cy="3276602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777377"/>
                <a:gridCol w="6156823"/>
              </a:tblGrid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ID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Appearance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A1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Initial impression of design.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A2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Perceived quality of design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A3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Perceived value of device with design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Product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Use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B1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Ease of product removal from design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Functionality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FF"/>
                    </a:solidFill>
                  </a:tcPr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C1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Overall convenience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C2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Overall size of design for use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C3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Overall size of design for storage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C4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Overall size of design for disposal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76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C5</a:t>
                      </a:r>
                      <a:endParaRPr lang="en-US" sz="140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Ability of design to resonate a message for premium placement</a:t>
                      </a:r>
                      <a:endParaRPr lang="en-US" sz="140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6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228600"/>
            <a:ext cx="6553200" cy="7478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r>
              <a:rPr lang="en-US" dirty="0"/>
              <a:t/>
            </a:r>
            <a:br>
              <a:rPr lang="en-US" dirty="0"/>
            </a:br>
            <a:r>
              <a:rPr lang="en-US" sz="2700" i="1" dirty="0" smtClean="0">
                <a:solidFill>
                  <a:srgbClr val="00B0F0"/>
                </a:solidFill>
              </a:rPr>
              <a:t>Cartons For Stability Builds </a:t>
            </a:r>
            <a:endParaRPr lang="en-US" sz="2700" i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5867400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/>
              <a:t>Either size will work for Pyxis &amp; </a:t>
            </a:r>
            <a:r>
              <a:rPr lang="en-US" sz="1600" dirty="0" err="1" smtClean="0"/>
              <a:t>Omnicell</a:t>
            </a:r>
            <a:r>
              <a:rPr lang="en-US" sz="1600" dirty="0" smtClean="0"/>
              <a:t> because they are equivalent to if not smaller than </a:t>
            </a:r>
            <a:r>
              <a:rPr lang="en-US" sz="1600" dirty="0" err="1" smtClean="0"/>
              <a:t>Sentinol</a:t>
            </a:r>
            <a:endParaRPr lang="en-US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064127"/>
              </p:ext>
            </p:extLst>
          </p:nvPr>
        </p:nvGraphicFramePr>
        <p:xfrm>
          <a:off x="628649" y="990600"/>
          <a:ext cx="7810501" cy="4604385"/>
        </p:xfrm>
        <a:graphic>
          <a:graphicData uri="http://schemas.openxmlformats.org/drawingml/2006/table">
            <a:tbl>
              <a:tblPr/>
              <a:tblGrid>
                <a:gridCol w="1632092"/>
                <a:gridCol w="2643799"/>
                <a:gridCol w="820818"/>
                <a:gridCol w="649019"/>
                <a:gridCol w="658564"/>
                <a:gridCol w="515398"/>
                <a:gridCol w="890811"/>
              </a:tblGrid>
              <a:tr h="60960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Redesigned Carton Sizes (in.)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Cartons (Competitive)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Brand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>
                          <a:solidFill>
                            <a:srgbClr val="00B0F0"/>
                          </a:solidFill>
                          <a:effectLst/>
                          <a:latin typeface="Arial"/>
                        </a:rPr>
                        <a:t>Length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Width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Depth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</a:t>
                      </a:r>
                      <a:r>
                        <a:rPr lang="en-US" sz="1600" b="1" i="0" u="none" strike="noStrike" baseline="3000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Change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Abbott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Absolute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-40%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Lifestent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348.0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*Innova Only "A" (2014 - Plastics)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Backward (2012)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*Innova Only "B" (2014 - Nelipak)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Sentinol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*Innova Only (2012)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Backward (2014)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-14%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Cordis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SMART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-32%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Medtronic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Innova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331.4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-15%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Boston Scientific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Baseline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Zilver PTx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412.3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0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228600"/>
            <a:ext cx="6553200" cy="7478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r>
              <a:rPr lang="en-US" dirty="0"/>
              <a:t/>
            </a:r>
            <a:br>
              <a:rPr lang="en-US" dirty="0"/>
            </a:br>
            <a:r>
              <a:rPr lang="en-US" sz="2700" i="1" dirty="0" smtClean="0">
                <a:solidFill>
                  <a:srgbClr val="00B0F0"/>
                </a:solidFill>
              </a:rPr>
              <a:t>Cartons For Stability Builds </a:t>
            </a:r>
            <a:endParaRPr lang="en-US" sz="2700" i="1" dirty="0">
              <a:solidFill>
                <a:srgbClr val="00B0F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1143000"/>
            <a:ext cx="8382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Delivery lead time ~ 4 weeks from PO (place Jun 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for Jul 15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delivery)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/>
              <a:t>S</a:t>
            </a:r>
            <a:r>
              <a:rPr lang="en-US" sz="1600" dirty="0" smtClean="0"/>
              <a:t>elect “flap” design but order for </a:t>
            </a:r>
            <a:r>
              <a:rPr lang="en-US" sz="1600" dirty="0" err="1" smtClean="0"/>
              <a:t>Nelipak</a:t>
            </a:r>
            <a:r>
              <a:rPr lang="en-US" sz="1600" dirty="0" smtClean="0"/>
              <a:t> tray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/>
              <a:t>C</a:t>
            </a:r>
            <a:r>
              <a:rPr lang="en-US" sz="1600" dirty="0" smtClean="0"/>
              <a:t>ontinue with current mock up artwork graphics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Apply four special effects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Why?</a:t>
            </a:r>
            <a:endParaRPr lang="en-US" sz="1600" b="1" dirty="0" smtClean="0"/>
          </a:p>
          <a:p>
            <a:pPr marL="742950" lvl="1" indent="-285750" defTabSz="117475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 Buys one week to obtain more complete survey results</a:t>
            </a:r>
          </a:p>
          <a:p>
            <a:pPr marL="742950" lvl="1" indent="-285750" defTabSz="117475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 No impact to overall timeline</a:t>
            </a:r>
          </a:p>
          <a:p>
            <a:pPr marL="742950" lvl="1" indent="-285750" defTabSz="117475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 </a:t>
            </a:r>
            <a:r>
              <a:rPr lang="en-US" sz="1600" dirty="0" smtClean="0"/>
              <a:t>Save approx. $30K for 5,000 pc order with not having to order two sizes</a:t>
            </a:r>
          </a:p>
          <a:p>
            <a:pPr lvl="1" defTabSz="117475">
              <a:spcBef>
                <a:spcPts val="300"/>
              </a:spcBef>
            </a:pP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252001"/>
              </p:ext>
            </p:extLst>
          </p:nvPr>
        </p:nvGraphicFramePr>
        <p:xfrm>
          <a:off x="5857875" y="4191000"/>
          <a:ext cx="2895600" cy="2103090"/>
        </p:xfrm>
        <a:graphic>
          <a:graphicData uri="http://schemas.openxmlformats.org/drawingml/2006/table">
            <a:tbl>
              <a:tblPr/>
              <a:tblGrid>
                <a:gridCol w="1192306"/>
                <a:gridCol w="1703294"/>
              </a:tblGrid>
              <a:tr h="420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 $0.50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Raised UV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 $0.66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Soft Touch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 $0.05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 Star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 $2.34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Foil Stamp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 $2.47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Register Emboss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1921"/>
              </p:ext>
            </p:extLst>
          </p:nvPr>
        </p:nvGraphicFramePr>
        <p:xfrm>
          <a:off x="304800" y="4495800"/>
          <a:ext cx="5334000" cy="121920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1089438"/>
                <a:gridCol w="992358"/>
                <a:gridCol w="992358"/>
                <a:gridCol w="2259846"/>
              </a:tblGrid>
              <a:tr h="24384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</a:rPr>
                        <a:t>Pkg Cost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</a:rPr>
                        <a:t>Change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Comment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</a:tr>
              <a:tr h="24384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Epic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$6.21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</a:tr>
              <a:tr h="24384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Innova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$4.82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</a:tr>
              <a:tr h="24384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Majestic - Nelipak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$5.53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+ $0.71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(Tray, Pouch, and Carton w/ 4 </a:t>
                      </a:r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Effects)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</a:tr>
              <a:tr h="24384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Majestic - Plastic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$5.85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n-lt"/>
                        </a:rPr>
                        <a:t>+ $1.03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10" marR="6910" marT="691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4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stonScientificDarkTemplate_no tag_10-2-12">
  <a:themeElements>
    <a:clrScheme name="BostonScientific">
      <a:dk1>
        <a:srgbClr val="00467F"/>
      </a:dk1>
      <a:lt1>
        <a:sysClr val="window" lastClr="FFFFFF"/>
      </a:lt1>
      <a:dk2>
        <a:srgbClr val="00467F"/>
      </a:dk2>
      <a:lt2>
        <a:srgbClr val="FFFFFF"/>
      </a:lt2>
      <a:accent1>
        <a:srgbClr val="00467F"/>
      </a:accent1>
      <a:accent2>
        <a:srgbClr val="008ECD"/>
      </a:accent2>
      <a:accent3>
        <a:srgbClr val="317023"/>
      </a:accent3>
      <a:accent4>
        <a:srgbClr val="76B900"/>
      </a:accent4>
      <a:accent5>
        <a:srgbClr val="793249"/>
      </a:accent5>
      <a:accent6>
        <a:srgbClr val="6A737B"/>
      </a:accent6>
      <a:hlink>
        <a:srgbClr val="008ECD"/>
      </a:hlink>
      <a:folHlink>
        <a:srgbClr val="31702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4499</TotalTime>
  <Words>464</Words>
  <Application>Microsoft Office PowerPoint</Application>
  <PresentationFormat>On-screen Show (4:3)</PresentationFormat>
  <Paragraphs>167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BostonScientificDarkTemplate_no tag_10-2-12</vt:lpstr>
      <vt:lpstr>Example Slides For New Design PPT Design Template</vt:lpstr>
      <vt:lpstr>VOC Survey Design Survey Questions </vt:lpstr>
      <vt:lpstr>Next Steps Cartons For Stability Builds </vt:lpstr>
      <vt:lpstr>Next Steps Cartons For Stability Builds </vt:lpstr>
    </vt:vector>
  </TitlesOfParts>
  <Company>Boston Scientific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Jewett, John</dc:creator>
  <cp:lastModifiedBy>Anderson, Narin</cp:lastModifiedBy>
  <cp:revision>356</cp:revision>
  <cp:lastPrinted>2014-04-17T14:01:13Z</cp:lastPrinted>
  <dcterms:created xsi:type="dcterms:W3CDTF">2012-10-04T16:00:40Z</dcterms:created>
  <dcterms:modified xsi:type="dcterms:W3CDTF">2015-10-19T07:51:16Z</dcterms:modified>
</cp:coreProperties>
</file>